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4165"/>
    <a:srgbClr val="FDA997"/>
    <a:srgbClr val="FEB0CF"/>
    <a:srgbClr val="FA909F"/>
    <a:srgbClr val="943E5E"/>
    <a:srgbClr val="F9E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47DE-32AE-B8CB-C382-54F2B2F9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A1C40-2065-0FB5-765F-C20354D6D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B2E6E-DC9B-413E-1AB3-2B5F5499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F592-8B8B-AC82-053D-ADBBA9FB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B24A8-57EC-4040-E45C-0677B805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16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07F0-121F-B944-844A-743EA147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F7692-0AFF-ED23-0541-BDA58B4EC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B1EB-D771-2327-E8C7-2F8C8652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92784-AB08-D53D-BABA-2D79E4D32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E5970-ECD2-5F77-A766-98E7093C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11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B1C5CE-36E2-4521-3145-95329435F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461FC-FAA2-8D8F-4D5A-008CF70B4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3037-9A5B-11E1-B975-A3B09C1F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CE120-E56C-6AEE-E2B7-DE4F7386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9D091-D8FC-6B99-B65F-863FFA23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57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7C46-BADC-A86E-14D6-2D565CC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A4807-309B-759E-D572-448D33B69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712D6-5163-C5C3-A651-B8D1C5E5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432E-B6D0-9DE7-DE77-6E225D2B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129D8-A8C8-449F-DFCA-26A426CB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53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6B01-1EEC-5DE6-666E-FF008E434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2916F-B1AD-D9E9-D281-4B8C6D7D9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CC880-2381-C76C-C181-9CF107DE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68706-89EA-41F7-3570-BAFB2A4F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3C094-F919-91D8-21CE-0C033BED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505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7F9E-BBFA-9A70-6712-C1BE77A7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AB45-1EE5-4E2B-8675-346C1C010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5D570-9711-B938-4139-A309DE2C0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0D795-C6D1-48A2-1270-6544AC2DE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8CB87-F3BD-AE9D-0156-3D2551AB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2669-BF15-26CD-89B8-0FBEA250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62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E2E0-9AF3-48D2-E6D9-61242117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E091D-0B27-B3E2-4231-3F31FAB16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14079-07E2-5876-2D4F-7691546D5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3B62F-7CD9-5FBE-4545-296F22B8A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FE9E5-CE5B-ADB4-71F4-109685A20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406DC-4BAD-D8C1-3770-09739636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3AA9A-D43F-0BB3-8E0C-6B02F0B3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29C55-EE20-E00E-600D-A8967290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32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5B648-A41F-8328-AC84-AB1C3D8A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72BC9-1D64-4B2A-C45D-8BBF7887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46C23-50FD-2564-99F0-4FB3DF46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1C06F-0D44-C256-CB8E-CC90CC66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62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6C56FB-01E6-630E-3B9F-60B90A3E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E3F49-C494-21F9-D4BA-F382BE87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1D455-7FFF-BEB1-C32E-B51BC8AA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5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A29A-9E0B-EBEB-9793-83C1CB2D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0EDA6-B9A8-2FE8-C74D-763AEEE9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4DCB8-80F8-C528-2C59-FA728DB35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5394B-9AD0-EBDE-286A-9E94C4DD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41A39-5997-AD6F-61CF-D9AC48FE9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23C71-95C0-D00D-CABF-A899949B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55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898C-E91F-AC67-CB2E-654E975F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95ACC-C820-740F-EDF4-E9D928443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48391-0CAB-5D94-6936-23FB38FA1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E7397-DF70-1409-9E50-A3AA8A21A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E2052-845D-A7DE-71A1-FB02D617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1051A-A38D-D743-1F43-EAA0B996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1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C08923-EFC7-C09F-CD7B-A575D4773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7765B-2402-CC19-BE98-19704556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5C010-1840-4B6A-8A53-6ADCAEDFE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56916-910D-490A-832C-94104A773837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C762-4224-50CB-A872-BC5EAEE22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F9D4-8C8E-482D-F7D1-71C6B8F51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D3406-8697-44D7-B78C-A1A3AA9821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83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 /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6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22.jp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25.jp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 /><Relationship Id="rId2" Type="http://schemas.openxmlformats.org/officeDocument/2006/relationships/image" Target="../media/image26.jp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28.jpg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child with yarn balls&#10;&#10;AI-generated content may be incorrect.">
            <a:extLst>
              <a:ext uri="{FF2B5EF4-FFF2-40B4-BE49-F238E27FC236}">
                <a16:creationId xmlns:a16="http://schemas.microsoft.com/office/drawing/2014/main" id="{A517B5F6-299B-30C1-8970-4D18AC89F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F05185-ECA1-8897-F552-8F40B18DDC34}"/>
              </a:ext>
            </a:extLst>
          </p:cNvPr>
          <p:cNvSpPr txBox="1"/>
          <p:nvPr/>
        </p:nvSpPr>
        <p:spPr>
          <a:xfrm>
            <a:off x="6945429" y="337457"/>
            <a:ext cx="40466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</a:b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</a:br>
            <a:r>
              <a:rPr lang="en-IN" sz="4400" dirty="0">
                <a:solidFill>
                  <a:srgbClr val="FDA997"/>
                </a:solidFill>
                <a:latin typeface="Algerian" panose="04020705040A02060702" pitchFamily="82" charset="0"/>
              </a:rPr>
              <a:t>every stitch whisper self- love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7F81D-851D-1E1B-B740-198F92E7955E}"/>
              </a:ext>
            </a:extLst>
          </p:cNvPr>
          <p:cNvSpPr txBox="1"/>
          <p:nvPr/>
        </p:nvSpPr>
        <p:spPr>
          <a:xfrm>
            <a:off x="7235792" y="4474891"/>
            <a:ext cx="39295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D54165"/>
                </a:solidFill>
                <a:latin typeface="Algerian" panose="04020705040A02060702" pitchFamily="82" charset="0"/>
              </a:rPr>
              <a:t>Product photo and price </a:t>
            </a: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</a:b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8311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9008-6EA1-5E42-BB60-2C732B72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2" y="365125"/>
            <a:ext cx="4631267" cy="4562475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  <a:t>Sunflower</a:t>
            </a:r>
            <a:b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</a:br>
            <a:b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200</a:t>
            </a:r>
            <a:endParaRPr lang="en-IN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 descr="A knitted flower on a plant&#10;&#10;AI-generated content may be incorrect.">
            <a:extLst>
              <a:ext uri="{FF2B5EF4-FFF2-40B4-BE49-F238E27FC236}">
                <a16:creationId xmlns:a16="http://schemas.microsoft.com/office/drawing/2014/main" id="{4241021C-6A81-E3F6-3DDC-058C5CCC3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7" b="17160"/>
          <a:stretch>
            <a:fillRect/>
          </a:stretch>
        </p:blipFill>
        <p:spPr>
          <a:xfrm>
            <a:off x="-110518" y="-62326"/>
            <a:ext cx="5642109" cy="698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7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65AA-29D7-F187-DF31-288A352C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600" y="365125"/>
            <a:ext cx="4775199" cy="4672542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  <a:t>Rose</a:t>
            </a:r>
            <a:br>
              <a:rPr lang="en-IN" dirty="0">
                <a:latin typeface="Algerian" panose="04020705040A02060702" pitchFamily="82" charset="0"/>
              </a:rPr>
            </a:b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120</a:t>
            </a:r>
            <a:endParaRPr lang="en-IN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 descr="A hand holding a red rose&#10;&#10;AI-generated content may be incorrect.">
            <a:extLst>
              <a:ext uri="{FF2B5EF4-FFF2-40B4-BE49-F238E27FC236}">
                <a16:creationId xmlns:a16="http://schemas.microsoft.com/office/drawing/2014/main" id="{C4ECFF82-963D-DB2A-BE1D-11B753126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9" b="12716"/>
          <a:stretch>
            <a:fillRect/>
          </a:stretch>
        </p:blipFill>
        <p:spPr>
          <a:xfrm>
            <a:off x="0" y="-73625"/>
            <a:ext cx="5735807" cy="66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79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0B6D-73DA-5F91-D29C-78F58DD1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022" y="365125"/>
            <a:ext cx="5934777" cy="407212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  <a:t>Sunflower pot</a:t>
            </a:r>
            <a:b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</a:br>
            <a:b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500</a:t>
            </a:r>
            <a: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4" name="Picture 3" descr="A knitted flower in a pot&#10;&#10;AI-generated content may be incorrect.">
            <a:extLst>
              <a:ext uri="{FF2B5EF4-FFF2-40B4-BE49-F238E27FC236}">
                <a16:creationId xmlns:a16="http://schemas.microsoft.com/office/drawing/2014/main" id="{31A212E5-1AB3-868F-6956-B931E2399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4568" r="-881" b="988"/>
          <a:stretch>
            <a:fillRect/>
          </a:stretch>
        </p:blipFill>
        <p:spPr>
          <a:xfrm>
            <a:off x="0" y="0"/>
            <a:ext cx="4609724" cy="69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0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E9F6-10C0-9597-47C5-C3F7C58D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694" y="365125"/>
            <a:ext cx="4308106" cy="371598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  <a:t>Rose bouquet blanket </a:t>
            </a:r>
            <a:b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999</a:t>
            </a:r>
            <a:endParaRPr lang="en-IN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 descr="A hand holding a knitted flower&#10;&#10;AI-generated content may be incorrect.">
            <a:extLst>
              <a:ext uri="{FF2B5EF4-FFF2-40B4-BE49-F238E27FC236}">
                <a16:creationId xmlns:a16="http://schemas.microsoft.com/office/drawing/2014/main" id="{FD21FFCC-7925-9760-B7A8-2AE126D8D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8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5092-BCDA-3161-284A-16F82A942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437" y="4543124"/>
            <a:ext cx="5236143" cy="211755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Multicolour rose bouquet blanket</a:t>
            </a: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1199</a:t>
            </a: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</a:b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 descr="A person wearing a purple dress with a bunch of flowers&#10;&#10;AI-generated content may be incorrect.">
            <a:extLst>
              <a:ext uri="{FF2B5EF4-FFF2-40B4-BE49-F238E27FC236}">
                <a16:creationId xmlns:a16="http://schemas.microsoft.com/office/drawing/2014/main" id="{30BDD74D-BF49-77EC-F828-D0FF10030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255" y="0"/>
            <a:ext cx="6868428" cy="6858000"/>
          </a:xfrm>
          <a:prstGeom prst="rect">
            <a:avLst/>
          </a:prstGeom>
        </p:spPr>
      </p:pic>
      <p:pic>
        <p:nvPicPr>
          <p:cNvPr id="6" name="Picture 5" descr="A hand holding a knitted bouquet of flowers&#10;&#10;AI-generated content may be incorrect.">
            <a:extLst>
              <a:ext uri="{FF2B5EF4-FFF2-40B4-BE49-F238E27FC236}">
                <a16:creationId xmlns:a16="http://schemas.microsoft.com/office/drawing/2014/main" id="{AD1BFD7A-9EA9-6580-D0A3-C74F623C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55"/>
          <a:stretch>
            <a:fillRect/>
          </a:stretch>
        </p:blipFill>
        <p:spPr>
          <a:xfrm>
            <a:off x="6695173" y="0"/>
            <a:ext cx="5496827" cy="41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36AF-B65F-44C4-7F16-7373BF93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210" y="2762452"/>
            <a:ext cx="5322593" cy="4292866"/>
          </a:xfrm>
        </p:spPr>
        <p:txBody>
          <a:bodyPr/>
          <a:lstStyle/>
          <a:p>
            <a:r>
              <a:rPr lang="en-IN" dirty="0">
                <a:solidFill>
                  <a:srgbClr val="943E5E"/>
                </a:solidFill>
                <a:latin typeface="Algerian" panose="04020705040A02060702" pitchFamily="82" charset="0"/>
              </a:rPr>
              <a:t>Soft muffler </a:t>
            </a:r>
            <a:br>
              <a:rPr lang="en-IN" dirty="0">
                <a:solidFill>
                  <a:srgbClr val="943E5E"/>
                </a:solidFill>
                <a:latin typeface="Algerian" panose="04020705040A02060702" pitchFamily="82" charset="0"/>
              </a:rPr>
            </a:br>
            <a:br>
              <a:rPr lang="en-IN" dirty="0">
                <a:solidFill>
                  <a:srgbClr val="943E5E"/>
                </a:solidFill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1299</a:t>
            </a:r>
            <a:endParaRPr lang="en-IN" dirty="0">
              <a:solidFill>
                <a:srgbClr val="943E5E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 descr="A person wearing a scarf and standing in a park&#10;&#10;AI-generated content may be incorrect.">
            <a:extLst>
              <a:ext uri="{FF2B5EF4-FFF2-40B4-BE49-F238E27FC236}">
                <a16:creationId xmlns:a16="http://schemas.microsoft.com/office/drawing/2014/main" id="{E0AEC6BB-C6B4-0B44-5411-F5015A781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5745" r="140" b="-5745"/>
          <a:stretch>
            <a:fillRect/>
          </a:stretch>
        </p:blipFill>
        <p:spPr>
          <a:xfrm>
            <a:off x="-1" y="0"/>
            <a:ext cx="6006793" cy="7247823"/>
          </a:xfrm>
          <a:prstGeom prst="rect">
            <a:avLst/>
          </a:prstGeom>
        </p:spPr>
      </p:pic>
      <p:pic>
        <p:nvPicPr>
          <p:cNvPr id="6" name="Picture 5" descr="A stack of purple blankets&#10;&#10;AI-generated content may be incorrect.">
            <a:extLst>
              <a:ext uri="{FF2B5EF4-FFF2-40B4-BE49-F238E27FC236}">
                <a16:creationId xmlns:a16="http://schemas.microsoft.com/office/drawing/2014/main" id="{DD2C4F87-C620-DCC0-7FB1-B1C0C8C18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90"/>
          <a:stretch>
            <a:fillRect/>
          </a:stretch>
        </p:blipFill>
        <p:spPr>
          <a:xfrm>
            <a:off x="6006792" y="0"/>
            <a:ext cx="6176450" cy="35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2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7684-783D-60C9-42B2-FAE538F4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297" y="4851216"/>
            <a:ext cx="2921670" cy="2006784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A909F"/>
                </a:solidFill>
                <a:latin typeface="Algerian" panose="04020705040A02060702" pitchFamily="82" charset="0"/>
              </a:rPr>
              <a:t>Gwan keychain</a:t>
            </a:r>
            <a:br>
              <a:rPr lang="en-IN" sz="4000" dirty="0">
                <a:solidFill>
                  <a:srgbClr val="FA909F"/>
                </a:solidFill>
                <a:latin typeface="Algerian" panose="04020705040A02060702" pitchFamily="82" charset="0"/>
              </a:rPr>
            </a:br>
            <a:r>
              <a:rPr lang="en-IN" sz="4000" dirty="0">
                <a:latin typeface="Algerian" panose="04020705040A02060702" pitchFamily="82" charset="0"/>
              </a:rPr>
              <a:t>Rs 300</a:t>
            </a:r>
            <a:r>
              <a:rPr lang="en-IN" sz="4000" dirty="0">
                <a:solidFill>
                  <a:srgbClr val="FA909F"/>
                </a:solidFill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6" name="Picture 5" descr="A hand holding a red and blue crochet object&#10;&#10;AI-generated content may be incorrect.">
            <a:extLst>
              <a:ext uri="{FF2B5EF4-FFF2-40B4-BE49-F238E27FC236}">
                <a16:creationId xmlns:a16="http://schemas.microsoft.com/office/drawing/2014/main" id="{6B95B6E6-0838-1640-61FE-24CB8C82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-843" r="13965" b="1"/>
          <a:stretch>
            <a:fillRect/>
          </a:stretch>
        </p:blipFill>
        <p:spPr>
          <a:xfrm>
            <a:off x="8711666" y="0"/>
            <a:ext cx="3550920" cy="4851216"/>
          </a:xfrm>
          <a:prstGeom prst="rect">
            <a:avLst/>
          </a:prstGeom>
        </p:spPr>
      </p:pic>
      <p:pic>
        <p:nvPicPr>
          <p:cNvPr id="8" name="Picture 7" descr="A hand holding a pink and white object&#10;&#10;AI-generated content may be incorrect.">
            <a:extLst>
              <a:ext uri="{FF2B5EF4-FFF2-40B4-BE49-F238E27FC236}">
                <a16:creationId xmlns:a16="http://schemas.microsoft.com/office/drawing/2014/main" id="{FBA5F575-EB14-A307-2980-4D05C770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0" r="8910"/>
          <a:stretch>
            <a:fillRect/>
          </a:stretch>
        </p:blipFill>
        <p:spPr>
          <a:xfrm>
            <a:off x="5271035" y="0"/>
            <a:ext cx="3213233" cy="4851216"/>
          </a:xfrm>
          <a:prstGeom prst="rect">
            <a:avLst/>
          </a:prstGeom>
        </p:spPr>
      </p:pic>
      <p:pic>
        <p:nvPicPr>
          <p:cNvPr id="10" name="Picture 9" descr="A hand holding a pair of knitted objects&#10;&#10;AI-generated content may be incorrect.">
            <a:extLst>
              <a:ext uri="{FF2B5EF4-FFF2-40B4-BE49-F238E27FC236}">
                <a16:creationId xmlns:a16="http://schemas.microsoft.com/office/drawing/2014/main" id="{186022F1-1950-C700-2DBC-429F5DFF2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r="14900"/>
          <a:stretch>
            <a:fillRect/>
          </a:stretch>
        </p:blipFill>
        <p:spPr>
          <a:xfrm>
            <a:off x="17445" y="0"/>
            <a:ext cx="513989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016B16-11AE-40FC-F2C8-40816029063C}"/>
              </a:ext>
            </a:extLst>
          </p:cNvPr>
          <p:cNvSpPr txBox="1"/>
          <p:nvPr/>
        </p:nvSpPr>
        <p:spPr>
          <a:xfrm>
            <a:off x="8711666" y="4941853"/>
            <a:ext cx="321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lgerian" panose="04020705040A02060702" pitchFamily="82" charset="0"/>
              </a:rPr>
              <a:t>Spiderman </a:t>
            </a:r>
          </a:p>
          <a:p>
            <a:br>
              <a:rPr lang="en-IN" sz="4000" dirty="0">
                <a:solidFill>
                  <a:srgbClr val="FA909F"/>
                </a:solidFill>
                <a:latin typeface="Algerian" panose="04020705040A02060702" pitchFamily="82" charset="0"/>
              </a:rPr>
            </a:br>
            <a:r>
              <a:rPr lang="en-IN" sz="4000" dirty="0">
                <a:latin typeface="Algerian" panose="04020705040A02060702" pitchFamily="82" charset="0"/>
              </a:rPr>
              <a:t>Rs 300</a:t>
            </a:r>
            <a:r>
              <a:rPr lang="en-IN" sz="4000" dirty="0">
                <a:solidFill>
                  <a:srgbClr val="FA909F"/>
                </a:solidFill>
                <a:latin typeface="Algerian" panose="04020705040A02060702" pitchFamily="82" charset="0"/>
              </a:rPr>
              <a:t>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15813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9AAF-C2F1-CEF6-944B-DE35B711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87" y="4860122"/>
            <a:ext cx="3214036" cy="1997878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C000"/>
                </a:solidFill>
                <a:latin typeface="Algerian" panose="04020705040A02060702" pitchFamily="82" charset="0"/>
              </a:rPr>
              <a:t>Duck keychain </a:t>
            </a:r>
            <a:br>
              <a:rPr lang="en-IN" sz="4000" dirty="0">
                <a:solidFill>
                  <a:srgbClr val="FFC000"/>
                </a:solidFill>
                <a:latin typeface="Algerian" panose="04020705040A02060702" pitchFamily="82" charset="0"/>
              </a:rPr>
            </a:br>
            <a:r>
              <a:rPr lang="en-IN" sz="4000" dirty="0">
                <a:latin typeface="Algerian" panose="04020705040A02060702" pitchFamily="82" charset="0"/>
              </a:rPr>
              <a:t>Rs 120</a:t>
            </a:r>
            <a:endParaRPr lang="en-IN" sz="4000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 descr="A knitted cat on a backpack&#10;&#10;AI-generated content may be incorrect.">
            <a:extLst>
              <a:ext uri="{FF2B5EF4-FFF2-40B4-BE49-F238E27FC236}">
                <a16:creationId xmlns:a16="http://schemas.microsoft.com/office/drawing/2014/main" id="{6EB4495C-635A-9CAD-3C61-EA69BB9CF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5" t="3779" r="14584" b="28702"/>
          <a:stretch>
            <a:fillRect/>
          </a:stretch>
        </p:blipFill>
        <p:spPr>
          <a:xfrm>
            <a:off x="3578070" y="125129"/>
            <a:ext cx="4111834" cy="4297204"/>
          </a:xfrm>
          <a:prstGeom prst="rect">
            <a:avLst/>
          </a:prstGeom>
        </p:spPr>
      </p:pic>
      <p:pic>
        <p:nvPicPr>
          <p:cNvPr id="8" name="Picture 7" descr="Two pink bows on a white card&#10;&#10;AI-generated content may be incorrect.">
            <a:extLst>
              <a:ext uri="{FF2B5EF4-FFF2-40B4-BE49-F238E27FC236}">
                <a16:creationId xmlns:a16="http://schemas.microsoft.com/office/drawing/2014/main" id="{FDA26A32-9A28-88A0-4006-2BF21564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46" t="24653" r="5146" b="28140"/>
          <a:stretch>
            <a:fillRect/>
          </a:stretch>
        </p:blipFill>
        <p:spPr>
          <a:xfrm>
            <a:off x="7596180" y="125129"/>
            <a:ext cx="4619207" cy="4148488"/>
          </a:xfrm>
          <a:prstGeom prst="rect">
            <a:avLst/>
          </a:prstGeom>
        </p:spPr>
      </p:pic>
      <p:pic>
        <p:nvPicPr>
          <p:cNvPr id="10" name="Picture 9" descr="A knitted snowman on a backpack&#10;&#10;AI-generated content may be incorrect.">
            <a:extLst>
              <a:ext uri="{FF2B5EF4-FFF2-40B4-BE49-F238E27FC236}">
                <a16:creationId xmlns:a16="http://schemas.microsoft.com/office/drawing/2014/main" id="{BC311281-A957-2C92-1B16-CD3BEEE0F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6" t="3608" r="37721" b="20281"/>
          <a:stretch>
            <a:fillRect/>
          </a:stretch>
        </p:blipFill>
        <p:spPr>
          <a:xfrm>
            <a:off x="270309" y="125129"/>
            <a:ext cx="3214036" cy="45746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91B76-0FA7-E5AA-B311-C67D04997B4F}"/>
              </a:ext>
            </a:extLst>
          </p:cNvPr>
          <p:cNvSpPr txBox="1"/>
          <p:nvPr/>
        </p:nvSpPr>
        <p:spPr>
          <a:xfrm>
            <a:off x="3578070" y="4860122"/>
            <a:ext cx="43429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EB0CF"/>
                </a:solidFill>
                <a:latin typeface="Algerian" panose="04020705040A02060702" pitchFamily="82" charset="0"/>
              </a:rPr>
              <a:t>Kitty</a:t>
            </a:r>
          </a:p>
          <a:p>
            <a:r>
              <a:rPr lang="en-IN" sz="4000" dirty="0">
                <a:solidFill>
                  <a:srgbClr val="FEB0CF"/>
                </a:solidFill>
                <a:latin typeface="Algerian" panose="04020705040A02060702" pitchFamily="82" charset="0"/>
              </a:rPr>
              <a:t>keychain</a:t>
            </a:r>
            <a:br>
              <a:rPr lang="en-IN" sz="4000" dirty="0">
                <a:solidFill>
                  <a:srgbClr val="FFC000"/>
                </a:solidFill>
                <a:latin typeface="Algerian" panose="04020705040A02060702" pitchFamily="82" charset="0"/>
              </a:rPr>
            </a:br>
            <a:r>
              <a:rPr lang="en-IN" sz="4000" dirty="0">
                <a:latin typeface="Algerian" panose="04020705040A02060702" pitchFamily="82" charset="0"/>
              </a:rPr>
              <a:t>Rs 70</a:t>
            </a:r>
            <a:endParaRPr lang="en-IN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5D095-C990-5FA5-5AFE-0D30DAA5B6C6}"/>
              </a:ext>
            </a:extLst>
          </p:cNvPr>
          <p:cNvSpPr txBox="1"/>
          <p:nvPr/>
        </p:nvSpPr>
        <p:spPr>
          <a:xfrm>
            <a:off x="8212138" y="4699737"/>
            <a:ext cx="33872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A909F"/>
                </a:solidFill>
                <a:latin typeface="Algerian" panose="04020705040A02060702" pitchFamily="82" charset="0"/>
              </a:rPr>
              <a:t>Bow keychain</a:t>
            </a:r>
          </a:p>
          <a:p>
            <a:r>
              <a:rPr lang="en-IN" sz="4000" dirty="0">
                <a:latin typeface="Algerian" panose="04020705040A02060702" pitchFamily="82" charset="0"/>
              </a:rPr>
              <a:t>Rs 70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0898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key chain&#10;&#10;AI-generated content may be incorrect.">
            <a:extLst>
              <a:ext uri="{FF2B5EF4-FFF2-40B4-BE49-F238E27FC236}">
                <a16:creationId xmlns:a16="http://schemas.microsoft.com/office/drawing/2014/main" id="{9B905255-2865-0555-6AF1-3D48622B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9" b="28421"/>
          <a:stretch>
            <a:fillRect/>
          </a:stretch>
        </p:blipFill>
        <p:spPr>
          <a:xfrm>
            <a:off x="4288323" y="96252"/>
            <a:ext cx="3844766" cy="3840480"/>
          </a:xfrm>
          <a:prstGeom prst="rect">
            <a:avLst/>
          </a:prstGeom>
        </p:spPr>
      </p:pic>
      <p:pic>
        <p:nvPicPr>
          <p:cNvPr id="6" name="Picture 5" descr="A hand holding a key chain&#10;&#10;AI-generated content may be incorrect.">
            <a:extLst>
              <a:ext uri="{FF2B5EF4-FFF2-40B4-BE49-F238E27FC236}">
                <a16:creationId xmlns:a16="http://schemas.microsoft.com/office/drawing/2014/main" id="{19092165-BC9E-7FBD-2D08-EF1D7D905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t="3789" r="-7720" b="40210"/>
          <a:stretch>
            <a:fillRect/>
          </a:stretch>
        </p:blipFill>
        <p:spPr>
          <a:xfrm>
            <a:off x="8229600" y="96251"/>
            <a:ext cx="4066686" cy="3840481"/>
          </a:xfrm>
          <a:prstGeom prst="rect">
            <a:avLst/>
          </a:prstGeom>
        </p:spPr>
      </p:pic>
      <p:pic>
        <p:nvPicPr>
          <p:cNvPr id="8" name="Picture 7" descr="A hand holding a key chain&#10;&#10;AI-generated content may be incorrect.">
            <a:extLst>
              <a:ext uri="{FF2B5EF4-FFF2-40B4-BE49-F238E27FC236}">
                <a16:creationId xmlns:a16="http://schemas.microsoft.com/office/drawing/2014/main" id="{A4AB3FD3-1B64-4F24-D376-F3BE1A796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b="33473"/>
          <a:stretch>
            <a:fillRect/>
          </a:stretch>
        </p:blipFill>
        <p:spPr>
          <a:xfrm>
            <a:off x="117635" y="96251"/>
            <a:ext cx="3844766" cy="3840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4715A8-1784-B052-6735-67CE8AB825EF}"/>
              </a:ext>
            </a:extLst>
          </p:cNvPr>
          <p:cNvSpPr txBox="1"/>
          <p:nvPr/>
        </p:nvSpPr>
        <p:spPr>
          <a:xfrm>
            <a:off x="4288323" y="4390254"/>
            <a:ext cx="39800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EB0CF"/>
                </a:solidFill>
                <a:latin typeface="Algerian" panose="04020705040A02060702" pitchFamily="82" charset="0"/>
              </a:rPr>
              <a:t>Kitty</a:t>
            </a:r>
          </a:p>
          <a:p>
            <a:r>
              <a:rPr lang="en-IN" sz="4000" dirty="0">
                <a:solidFill>
                  <a:srgbClr val="FEB0CF"/>
                </a:solidFill>
                <a:latin typeface="Algerian" panose="04020705040A02060702" pitchFamily="82" charset="0"/>
              </a:rPr>
              <a:t>keychain</a:t>
            </a:r>
            <a:br>
              <a:rPr lang="en-IN" sz="4000" dirty="0">
                <a:solidFill>
                  <a:srgbClr val="FFC000"/>
                </a:solidFill>
                <a:latin typeface="Algerian" panose="04020705040A02060702" pitchFamily="82" charset="0"/>
              </a:rPr>
            </a:br>
            <a:r>
              <a:rPr lang="en-IN" sz="4000" dirty="0">
                <a:latin typeface="Algerian" panose="04020705040A02060702" pitchFamily="82" charset="0"/>
              </a:rPr>
              <a:t>Rs 120</a:t>
            </a:r>
            <a:endParaRPr lang="en-IN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18E91-7D77-37D5-34C4-F341FE817E9E}"/>
              </a:ext>
            </a:extLst>
          </p:cNvPr>
          <p:cNvSpPr txBox="1"/>
          <p:nvPr/>
        </p:nvSpPr>
        <p:spPr>
          <a:xfrm>
            <a:off x="8268368" y="4269152"/>
            <a:ext cx="30207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lgerian" panose="04020705040A02060702" pitchFamily="82" charset="0"/>
              </a:rPr>
              <a:t>Spiderman</a:t>
            </a:r>
          </a:p>
          <a:p>
            <a:r>
              <a:rPr lang="en-IN" sz="4000" dirty="0">
                <a:solidFill>
                  <a:srgbClr val="FF0000"/>
                </a:solidFill>
                <a:latin typeface="Algerian" panose="04020705040A02060702" pitchFamily="82" charset="0"/>
              </a:rPr>
              <a:t>Face </a:t>
            </a:r>
          </a:p>
          <a:p>
            <a:r>
              <a:rPr lang="en-IN" sz="4000" dirty="0">
                <a:latin typeface="Algerian" panose="04020705040A02060702" pitchFamily="82" charset="0"/>
              </a:rPr>
              <a:t>Rs 120</a:t>
            </a:r>
            <a:endParaRPr lang="en-IN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2C1D2-D2E6-7E6C-4CE4-337EA16E0D73}"/>
              </a:ext>
            </a:extLst>
          </p:cNvPr>
          <p:cNvSpPr txBox="1"/>
          <p:nvPr/>
        </p:nvSpPr>
        <p:spPr>
          <a:xfrm>
            <a:off x="360948" y="4390254"/>
            <a:ext cx="35276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D54165"/>
                </a:solidFill>
                <a:latin typeface="Algerian" panose="04020705040A02060702" pitchFamily="82" charset="0"/>
              </a:rPr>
              <a:t>Butterfly </a:t>
            </a:r>
          </a:p>
          <a:p>
            <a:r>
              <a:rPr lang="en-IN" sz="4000" dirty="0">
                <a:solidFill>
                  <a:srgbClr val="D54165"/>
                </a:solidFill>
                <a:latin typeface="Algerian" panose="04020705040A02060702" pitchFamily="82" charset="0"/>
              </a:rPr>
              <a:t>keychain</a:t>
            </a:r>
            <a:br>
              <a:rPr lang="en-IN" sz="4000" dirty="0">
                <a:solidFill>
                  <a:srgbClr val="FFC000"/>
                </a:solidFill>
                <a:latin typeface="Algerian" panose="04020705040A02060702" pitchFamily="82" charset="0"/>
              </a:rPr>
            </a:br>
            <a:r>
              <a:rPr lang="en-IN" sz="4000" dirty="0">
                <a:latin typeface="Algerian" panose="04020705040A02060702" pitchFamily="82" charset="0"/>
              </a:rPr>
              <a:t>each Rs 50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98814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80A4-4CE4-50D2-8F5E-D5DA5262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4" y="807888"/>
            <a:ext cx="9951720" cy="4688138"/>
          </a:xfrm>
        </p:spPr>
        <p:txBody>
          <a:bodyPr>
            <a:norm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For bookings and orders, please contact us at:</a:t>
            </a:r>
            <a:br>
              <a:rPr lang="en-US" b="1" dirty="0">
                <a:latin typeface="Algerian" panose="04020705040A02060702" pitchFamily="82" charset="0"/>
              </a:rPr>
            </a:b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solidFill>
                  <a:srgbClr val="D54165"/>
                </a:solidFill>
                <a:latin typeface="Algerian" panose="04020705040A02060702" pitchFamily="82" charset="0"/>
              </a:rPr>
              <a:t>Instagram:</a:t>
            </a:r>
            <a:r>
              <a:rPr lang="en-US" b="1" dirty="0">
                <a:latin typeface="Algerian" panose="04020705040A02060702" pitchFamily="82" charset="0"/>
              </a:rPr>
              <a:t> </a:t>
            </a:r>
            <a:r>
              <a:rPr lang="en-US" b="1" dirty="0">
                <a:solidFill>
                  <a:srgbClr val="FEB0CF"/>
                </a:solidFill>
                <a:latin typeface="Algerian" panose="04020705040A02060702" pitchFamily="82" charset="0"/>
              </a:rPr>
              <a:t>@crochetwithsneha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solidFill>
                  <a:srgbClr val="D54165"/>
                </a:solidFill>
                <a:latin typeface="Algerian" panose="04020705040A02060702" pitchFamily="82" charset="0"/>
              </a:rPr>
              <a:t>WhatsApp: </a:t>
            </a:r>
            <a:r>
              <a:rPr lang="en-US" b="1" i="1" dirty="0">
                <a:solidFill>
                  <a:srgbClr val="FEB0CF"/>
                </a:solidFill>
                <a:latin typeface="Algerian" panose="04020705040A02060702" pitchFamily="82" charset="0"/>
              </a:rPr>
              <a:t>+91 9930781598</a:t>
            </a:r>
            <a:endParaRPr lang="en-IN" dirty="0">
              <a:solidFill>
                <a:srgbClr val="FEB0C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48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DCC055-32E2-FFC1-82BE-DAF9E55D88BC}"/>
              </a:ext>
            </a:extLst>
          </p:cNvPr>
          <p:cNvSpPr txBox="1">
            <a:spLocks/>
          </p:cNvSpPr>
          <p:nvPr/>
        </p:nvSpPr>
        <p:spPr>
          <a:xfrm>
            <a:off x="8004048" y="2903220"/>
            <a:ext cx="2657856" cy="105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Algerian" panose="04020705040A02060702" pitchFamily="82" charset="0"/>
              </a:rPr>
              <a:t>Rs 70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80CF8FB-D4E1-4282-7779-B03E7FA1FAEC}"/>
              </a:ext>
            </a:extLst>
          </p:cNvPr>
          <p:cNvSpPr txBox="1">
            <a:spLocks/>
          </p:cNvSpPr>
          <p:nvPr/>
        </p:nvSpPr>
        <p:spPr>
          <a:xfrm>
            <a:off x="7479792" y="905256"/>
            <a:ext cx="4416552" cy="143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400" dirty="0">
                <a:solidFill>
                  <a:srgbClr val="FFC000"/>
                </a:solidFill>
                <a:latin typeface="Algerian" panose="04020705040A02060702" pitchFamily="82" charset="0"/>
              </a:rPr>
              <a:t>Sunflower keychain </a:t>
            </a:r>
          </a:p>
        </p:txBody>
      </p:sp>
      <p:pic>
        <p:nvPicPr>
          <p:cNvPr id="6" name="Picture 5" descr="A key chain with a flower made of yarn">
            <a:extLst>
              <a:ext uri="{FF2B5EF4-FFF2-40B4-BE49-F238E27FC236}">
                <a16:creationId xmlns:a16="http://schemas.microsoft.com/office/drawing/2014/main" id="{EC6917EF-CC71-2553-1F8C-6F2B24C7D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274320"/>
            <a:ext cx="7040880" cy="58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7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1841-C686-7D3B-3452-4B384766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365125"/>
            <a:ext cx="2785872" cy="4883531"/>
          </a:xfrm>
        </p:spPr>
        <p:txBody>
          <a:bodyPr/>
          <a:lstStyle/>
          <a:p>
            <a:r>
              <a:rPr lang="en-IN" dirty="0">
                <a:solidFill>
                  <a:srgbClr val="FA909F"/>
                </a:solidFill>
                <a:latin typeface="Algerian" panose="04020705040A02060702" pitchFamily="82" charset="0"/>
              </a:rPr>
              <a:t>Lotus Hairclip</a:t>
            </a: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</a:br>
            <a:b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200 </a:t>
            </a:r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4" name="Picture 3" descr="A hair clip with a flower in it&#10;&#10;AI-generated content may be incorrect.">
            <a:extLst>
              <a:ext uri="{FF2B5EF4-FFF2-40B4-BE49-F238E27FC236}">
                <a16:creationId xmlns:a16="http://schemas.microsoft.com/office/drawing/2014/main" id="{4534DDB1-9332-B0E8-C8C0-87A280B0C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0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6C32-D0FA-72E2-5A38-A094EF71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438975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EB0CF"/>
                </a:solidFill>
                <a:latin typeface="Algerian" panose="04020705040A02060702" pitchFamily="82" charset="0"/>
              </a:rPr>
              <a:t>Tulip hairband</a:t>
            </a:r>
            <a:br>
              <a:rPr lang="en-IN" dirty="0">
                <a:solidFill>
                  <a:srgbClr val="FEB0CF"/>
                </a:solidFill>
                <a:latin typeface="Algerian" panose="04020705040A02060702" pitchFamily="82" charset="0"/>
              </a:rPr>
            </a:br>
            <a:br>
              <a:rPr lang="en-IN" dirty="0">
                <a:solidFill>
                  <a:srgbClr val="FEB0CF"/>
                </a:solidFill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150 </a:t>
            </a:r>
            <a:br>
              <a:rPr lang="en-IN" dirty="0">
                <a:solidFill>
                  <a:srgbClr val="FEB0CF"/>
                </a:solidFill>
                <a:latin typeface="Algerian" panose="04020705040A02060702" pitchFamily="82" charset="0"/>
              </a:rPr>
            </a:br>
            <a:br>
              <a:rPr lang="en-IN" dirty="0">
                <a:solidFill>
                  <a:srgbClr val="FEB0CF"/>
                </a:solidFill>
                <a:latin typeface="Algerian" panose="04020705040A02060702" pitchFamily="82" charset="0"/>
              </a:rPr>
            </a:br>
            <a:endParaRPr lang="en-IN" dirty="0">
              <a:solidFill>
                <a:srgbClr val="FEB0CF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 descr="A close-up of a headband&#10;&#10;AI-generated content may be incorrect.">
            <a:extLst>
              <a:ext uri="{FF2B5EF4-FFF2-40B4-BE49-F238E27FC236}">
                <a16:creationId xmlns:a16="http://schemas.microsoft.com/office/drawing/2014/main" id="{2DACEF37-494D-30CF-6A1C-97BCC131E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10135" r="3193" b="6285"/>
          <a:stretch>
            <a:fillRect/>
          </a:stretch>
        </p:blipFill>
        <p:spPr>
          <a:xfrm>
            <a:off x="63442" y="0"/>
            <a:ext cx="5257800" cy="62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6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E550-98A1-1C64-332A-4F301C1D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120" y="365125"/>
            <a:ext cx="5821680" cy="6273419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Black purse with pearl chain</a:t>
            </a:r>
            <a:br>
              <a:rPr lang="en-IN" dirty="0">
                <a:latin typeface="Algerian" panose="04020705040A02060702" pitchFamily="82" charset="0"/>
              </a:rPr>
            </a:b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250</a:t>
            </a:r>
            <a:br>
              <a:rPr lang="en-IN" dirty="0">
                <a:latin typeface="Algerian" panose="04020705040A02060702" pitchFamily="82" charset="0"/>
              </a:rPr>
            </a:b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4" name="Picture 3" descr="A person wearing a pink skirt and a black shirt&#10;&#10;AI-generated content may be incorrect.">
            <a:extLst>
              <a:ext uri="{FF2B5EF4-FFF2-40B4-BE49-F238E27FC236}">
                <a16:creationId xmlns:a16="http://schemas.microsoft.com/office/drawing/2014/main" id="{16CEA51A-57A0-A681-A24B-AE1E630ED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1" b="13764"/>
          <a:stretch>
            <a:fillRect/>
          </a:stretch>
        </p:blipFill>
        <p:spPr>
          <a:xfrm>
            <a:off x="0" y="1"/>
            <a:ext cx="47183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6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D9F9-BBDD-4E55-21DD-FEA23AFC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56659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EB0CF"/>
                </a:solidFill>
                <a:latin typeface="Algerian" panose="04020705040A02060702" pitchFamily="82" charset="0"/>
              </a:rPr>
              <a:t>Mini Rose bouquet          </a:t>
            </a:r>
            <a:r>
              <a:rPr lang="en-IN" dirty="0">
                <a:latin typeface="Algerian" panose="04020705040A02060702" pitchFamily="82" charset="0"/>
              </a:rPr>
              <a:t>Rs 350</a:t>
            </a:r>
          </a:p>
        </p:txBody>
      </p:sp>
      <p:pic>
        <p:nvPicPr>
          <p:cNvPr id="4" name="Picture 3" descr="A knitted flower on a fabric surface&#10;&#10;AI-generated content may be incorrect.">
            <a:extLst>
              <a:ext uri="{FF2B5EF4-FFF2-40B4-BE49-F238E27FC236}">
                <a16:creationId xmlns:a16="http://schemas.microsoft.com/office/drawing/2014/main" id="{67F87638-705C-A700-1E26-5598E688A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11096"/>
            <a:ext cx="5847396" cy="4946904"/>
          </a:xfrm>
          <a:prstGeom prst="rect">
            <a:avLst/>
          </a:prstGeom>
        </p:spPr>
      </p:pic>
      <p:pic>
        <p:nvPicPr>
          <p:cNvPr id="6" name="Picture 5" descr="A hand holding a knitted cupcake&#10;&#10;AI-generated content may be incorrect.">
            <a:extLst>
              <a:ext uri="{FF2B5EF4-FFF2-40B4-BE49-F238E27FC236}">
                <a16:creationId xmlns:a16="http://schemas.microsoft.com/office/drawing/2014/main" id="{4F76561A-A8C9-59EB-C86B-A79D42054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1" b="9999"/>
          <a:stretch>
            <a:fillRect/>
          </a:stretch>
        </p:blipFill>
        <p:spPr>
          <a:xfrm>
            <a:off x="5847396" y="1911096"/>
            <a:ext cx="6344604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3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6264-F563-1DFF-DDB1-BCF1FAEE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5256742"/>
          </a:xfrm>
        </p:spPr>
        <p:txBody>
          <a:bodyPr/>
          <a:lstStyle/>
          <a:p>
            <a:r>
              <a:rPr lang="en-IN" dirty="0">
                <a:solidFill>
                  <a:srgbClr val="FEB0CF"/>
                </a:solidFill>
                <a:latin typeface="Algerian" panose="04020705040A02060702" pitchFamily="82" charset="0"/>
              </a:rPr>
              <a:t>Tulip </a:t>
            </a:r>
            <a:br>
              <a:rPr lang="en-IN" dirty="0">
                <a:latin typeface="Algerian" panose="04020705040A02060702" pitchFamily="82" charset="0"/>
              </a:rPr>
            </a:b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120</a:t>
            </a:r>
          </a:p>
        </p:txBody>
      </p:sp>
      <p:pic>
        <p:nvPicPr>
          <p:cNvPr id="4" name="Picture 3" descr="A hand holding a pink flower&#10;&#10;AI-generated content may be incorrect.">
            <a:extLst>
              <a:ext uri="{FF2B5EF4-FFF2-40B4-BE49-F238E27FC236}">
                <a16:creationId xmlns:a16="http://schemas.microsoft.com/office/drawing/2014/main" id="{3E1D3518-213D-507B-C7D2-1E2311011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1"/>
            <a:ext cx="5160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9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5F648-024F-8711-8618-82F2543BE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2068" y="4123267"/>
            <a:ext cx="4258732" cy="21844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  <a:t>Rose Coaster</a:t>
            </a:r>
            <a:b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Rs 250</a:t>
            </a:r>
            <a:endParaRPr lang="en-IN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 descr="A crocheted flower on a white surface&#10;&#10;AI-generated content may be incorrect.">
            <a:extLst>
              <a:ext uri="{FF2B5EF4-FFF2-40B4-BE49-F238E27FC236}">
                <a16:creationId xmlns:a16="http://schemas.microsoft.com/office/drawing/2014/main" id="{C78C7964-E654-8FB7-3757-3DEBCFD1B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6858000" cy="6858000"/>
          </a:xfrm>
          <a:prstGeom prst="rect">
            <a:avLst/>
          </a:prstGeom>
        </p:spPr>
      </p:pic>
      <p:pic>
        <p:nvPicPr>
          <p:cNvPr id="6" name="Picture 5" descr="A hand holding a knitted flower&#10;&#10;AI-generated content may be incorrect.">
            <a:extLst>
              <a:ext uri="{FF2B5EF4-FFF2-40B4-BE49-F238E27FC236}">
                <a16:creationId xmlns:a16="http://schemas.microsoft.com/office/drawing/2014/main" id="{B8F6FC14-6A76-1336-F775-C39F41CCE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36666" b="14444"/>
          <a:stretch>
            <a:fillRect/>
          </a:stretch>
        </p:blipFill>
        <p:spPr>
          <a:xfrm>
            <a:off x="6985000" y="372532"/>
            <a:ext cx="5207000" cy="3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2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26AB-ADD0-0618-E04B-20CA4346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365125"/>
            <a:ext cx="3886200" cy="4223808"/>
          </a:xfrm>
        </p:spPr>
        <p:txBody>
          <a:bodyPr/>
          <a:lstStyle/>
          <a:p>
            <a:r>
              <a:rPr lang="en-IN" dirty="0">
                <a:solidFill>
                  <a:srgbClr val="D54165"/>
                </a:solidFill>
                <a:latin typeface="Algerian" panose="04020705040A02060702" pitchFamily="82" charset="0"/>
              </a:rPr>
              <a:t>Bow hairclip</a:t>
            </a:r>
            <a:br>
              <a:rPr lang="en-IN" dirty="0">
                <a:solidFill>
                  <a:srgbClr val="D54165"/>
                </a:solidFill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 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each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 Rs 65</a:t>
            </a:r>
            <a:endParaRPr lang="en-IN" dirty="0">
              <a:solidFill>
                <a:srgbClr val="D54165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 descr="A pink crochet bows on a piece of paper&#10;&#10;AI-generated content may be incorrect.">
            <a:extLst>
              <a:ext uri="{FF2B5EF4-FFF2-40B4-BE49-F238E27FC236}">
                <a16:creationId xmlns:a16="http://schemas.microsoft.com/office/drawing/2014/main" id="{BDA932BF-AEC5-BD8D-8FE5-F3C45EA66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2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167</Words>
  <Application>Microsoft Office PowerPoint</Application>
  <PresentationFormat>Widescreen</PresentationFormat>
  <Paragraphs>33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Lotus Hairclip  Rs 200  </vt:lpstr>
      <vt:lpstr>Tulip hairband  Rs 150   </vt:lpstr>
      <vt:lpstr>Black purse with pearl chain  Rs 250   </vt:lpstr>
      <vt:lpstr>Mini Rose bouquet          Rs 350</vt:lpstr>
      <vt:lpstr>Tulip   Rs 120</vt:lpstr>
      <vt:lpstr>Rose Coaster   Rs 250</vt:lpstr>
      <vt:lpstr>Bow hairclip   each  Rs 65</vt:lpstr>
      <vt:lpstr>Sunflower  Rs 200</vt:lpstr>
      <vt:lpstr>Rose  Rs 120</vt:lpstr>
      <vt:lpstr>Sunflower pot  Rs 500 </vt:lpstr>
      <vt:lpstr>Rose bouquet blanket   Rs 999</vt:lpstr>
      <vt:lpstr>Multicolour rose bouquet blanket Rs 1199 </vt:lpstr>
      <vt:lpstr>Soft muffler   Rs 1299</vt:lpstr>
      <vt:lpstr>Gwan keychain Rs 300 </vt:lpstr>
      <vt:lpstr>Duck keychain  Rs 120</vt:lpstr>
      <vt:lpstr>PowerPoint Presentation</vt:lpstr>
      <vt:lpstr>For bookings and orders, please contact us at:  Instagram: @crochetwithsneha WhatsApp: +91 9930781598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minshu chao</dc:creator>
  <cp:lastModifiedBy>Sneha Sharma</cp:lastModifiedBy>
  <cp:revision>2</cp:revision>
  <dcterms:created xsi:type="dcterms:W3CDTF">2025-11-28T10:54:45Z</dcterms:created>
  <dcterms:modified xsi:type="dcterms:W3CDTF">2025-12-02T19:33:07Z</dcterms:modified>
</cp:coreProperties>
</file>